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5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7798-A9C6-416C-99AD-44780389C5D0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BF978-7C4E-48AE-BAC3-1868A2F0F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8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37798-A9C6-416C-99AD-44780389C5D0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BF978-7C4E-48AE-BAC3-1868A2F0F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3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03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Aft>
                <a:spcPts val="1200"/>
              </a:spcAft>
            </a:pPr>
            <a:r>
              <a:rPr lang="en-GB" b="1"/>
              <a:t>Challenges (1):</a:t>
            </a:r>
            <a:br>
              <a:rPr lang="en-GB" b="1"/>
            </a:br>
            <a:r>
              <a:rPr lang="en-GB" b="1"/>
              <a:t>Correct Growth chart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65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Segmental length measurements</a:t>
            </a:r>
            <a:endParaRPr lang="en-GB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9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93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19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Energy requirements: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9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Energy requirements: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95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Fluid requirements: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37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Micronutrient requirements: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98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Bone health in children with NI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4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8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sz="4800" b="1"/>
              <a:t>Important Considerations to </a:t>
            </a:r>
            <a:br>
              <a:rPr lang="en-GB" sz="4800" b="1"/>
            </a:br>
            <a:r>
              <a:rPr lang="en-GB" sz="4800" b="1"/>
              <a:t>Ensure Optimal </a:t>
            </a:r>
            <a:br>
              <a:rPr lang="en-GB" sz="4800" b="1"/>
            </a:br>
            <a:r>
              <a:rPr lang="en-GB" sz="4800" b="1"/>
              <a:t>Nutrition in the Neurodisabled Child</a:t>
            </a:r>
            <a:endParaRPr lang="en-GB" sz="48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3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GORD – Lifestyle changes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67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GORD – PPIs &amp; motility agents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19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5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43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GORD in children with NI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7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Presentation: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kern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welcome</a:t>
            </a:r>
            <a:br>
              <a:rPr lang="en-US" kern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kern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Lindsay Rosie</a:t>
            </a:r>
            <a:endParaRPr lang="en-US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9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Tube Feeding Children with Low Energy Requirements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6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Aim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46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Background</a:t>
            </a:r>
            <a:br>
              <a:rPr lang="en-GB" b="1"/>
            </a:b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1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Presentation: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4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46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Why do these children often have lower energy requirements?</a:t>
            </a:r>
            <a:br>
              <a:rPr lang="en-GB"/>
            </a:b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7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Nutritional Requirements – </a:t>
            </a:r>
            <a:b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Low Energy Needs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8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Nutritional Requirements –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Low Energy Needs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50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Vitamin and Trace Elements – </a:t>
            </a:r>
            <a:b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Low Energy Needs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48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Feeding Regimes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72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Assessment and Monitoring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94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325" u="sng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 Caring for Children/ Young People in the Community</a:t>
            </a:r>
            <a:br>
              <a:rPr lang="en-GB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receiving Enteral Tube Feeding 2007)</a:t>
            </a:r>
            <a:b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325" u="sng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325" u="sng">
                <a:latin typeface="Arial" panose="020B0604020202020204" pitchFamily="34" charset="0"/>
                <a:cs typeface="Arial" panose="020B0604020202020204" pitchFamily="34" charset="0"/>
              </a:rPr>
              <a:t>Multidisciplinary Review:</a:t>
            </a:r>
            <a:br>
              <a:rPr lang="en-GB" sz="2325" u="sng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325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28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Case Study –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Medical Background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50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7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Setting the scene (1):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21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27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86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Case Study 2 –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Medical Background</a:t>
            </a:r>
            <a:r>
              <a:rPr lang="en-GB"/>
              <a:t>		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56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83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r>
              <a:rPr lang="en-GB"/>
              <a:t>	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49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kern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welcome</a:t>
            </a:r>
            <a:br>
              <a:rPr lang="en-US" kern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Jodi Wolff</a:t>
            </a:r>
            <a:endParaRPr lang="en-US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61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Tips for Nutrition Assessment of Patients at Home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35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26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Anthropometric Challenges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 Considerations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88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Setting the scene (2):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88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Anthropometric Considerations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652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Height/Length Considerations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18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Helvetica" panose="020B0604020202020204" pitchFamily="34" charset="0"/>
              </a:rPr>
              <a:t>Anthropometrics: Tibial Length</a:t>
            </a:r>
            <a:endParaRPr lang="en-US" altLang="en-US" dirty="0">
              <a:cs typeface="Helvetica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71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Arial" panose="020B0604020202020204" pitchFamily="34" charset="0"/>
              </a:rPr>
              <a:t>Tibial Length 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27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Anthropometrics: Head Circumference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68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Arial" panose="020B0604020202020204" pitchFamily="34" charset="0"/>
              </a:rPr>
              <a:t>Arm Span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217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Helvetica" panose="020B0604020202020204" pitchFamily="34" charset="0"/>
              </a:rPr>
              <a:t>Mid-Upper Arm Circumference (MUAC)</a:t>
            </a:r>
            <a:endParaRPr lang="en-US" altLang="en-US" dirty="0">
              <a:cs typeface="Helvetica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7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Arial" panose="020B0604020202020204" pitchFamily="34" charset="0"/>
              </a:rPr>
              <a:t> MUAC Step One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4003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Arial" panose="020B0604020202020204" pitchFamily="34" charset="0"/>
              </a:rPr>
              <a:t>MUAC Step Two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696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Nutrition Focused Physical Exam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0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Children with CP don’t grow normally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719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Fat Wasting and Muscle Wasting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12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>
                <a:latin typeface="Helvetica Neue" charset="0"/>
                <a:ea typeface="Helvetica Neue" charset="0"/>
                <a:cs typeface="Helvetica Neue" charset="0"/>
              </a:rPr>
              <a:t>Orbital Fat Loss</a:t>
            </a:r>
            <a:br>
              <a:rPr lang="en-US" altLang="en-US" sz="2700">
                <a:latin typeface="Arial" charset="0"/>
              </a:rPr>
            </a:br>
            <a:endParaRPr lang="en-US" altLang="en-US" sz="2700" dirty="0">
              <a:latin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35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700">
                <a:latin typeface="Helvetica Neue" charset="0"/>
                <a:ea typeface="Helvetica Neue" charset="0"/>
                <a:cs typeface="Helvetica Neue" charset="0"/>
              </a:rPr>
              <a:t>Buccal Fat Loss</a:t>
            </a:r>
            <a:endParaRPr lang="en-US" altLang="en-US" sz="2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551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>
                <a:latin typeface="Helvetica Neue" charset="0"/>
                <a:ea typeface="Helvetica Neue" charset="0"/>
                <a:cs typeface="Helvetica Neue" charset="0"/>
              </a:rPr>
              <a:t>Upper Body Fat Loss</a:t>
            </a:r>
            <a:endParaRPr lang="en-US" sz="2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79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>
                <a:latin typeface="Helvetica Neue" charset="0"/>
                <a:ea typeface="Helvetica Neue" charset="0"/>
                <a:cs typeface="Helvetica Neue" charset="0"/>
              </a:rPr>
              <a:t>Fat Loss/Ribs</a:t>
            </a:r>
            <a:endParaRPr lang="en-US" sz="2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68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>
                <a:latin typeface="Helvetica Neue" charset="0"/>
                <a:ea typeface="Helvetica Neue" charset="0"/>
                <a:cs typeface="Helvetica Neue" charset="0"/>
              </a:rPr>
              <a:t>Temporal Muscle Wasting</a:t>
            </a:r>
            <a:endParaRPr lang="en-US" sz="2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08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>
                <a:latin typeface="Helvetica Neue" charset="0"/>
                <a:ea typeface="Helvetica Neue" charset="0"/>
                <a:cs typeface="Helvetica Neue" charset="0"/>
              </a:rPr>
              <a:t>Upper Body Muscle Loss/Clavicle</a:t>
            </a:r>
            <a:endParaRPr lang="en-US" sz="2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563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700">
                <a:latin typeface="Helvetica Neue" charset="0"/>
                <a:ea typeface="Helvetica Neue" charset="0"/>
                <a:cs typeface="Helvetica Neue" charset="0"/>
              </a:rPr>
              <a:t>Muscle Loss-Scapula</a:t>
            </a:r>
            <a:endParaRPr lang="en-US" altLang="en-US" sz="2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39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>
                <a:latin typeface="Helvetica Neue" charset="0"/>
                <a:ea typeface="Helvetica Neue" charset="0"/>
                <a:cs typeface="Helvetica Neue" charset="0"/>
              </a:rPr>
              <a:t>Muscle Loss/Shoulder</a:t>
            </a:r>
            <a:endParaRPr lang="en-US" sz="2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098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>
                <a:latin typeface="Helvetica Neue" charset="0"/>
                <a:ea typeface="Helvetica Neue" charset="0"/>
                <a:cs typeface="Helvetica Neue" charset="0"/>
              </a:rPr>
              <a:t>Lower Extremity Muscle Wasting</a:t>
            </a:r>
            <a:endParaRPr lang="en-US" sz="2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16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Children with CP don’t grow normally</a:t>
            </a:r>
            <a:endParaRPr lang="en-GB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981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>
                <a:latin typeface="Helvetica Neue" charset="0"/>
                <a:ea typeface="Helvetica Neue" charset="0"/>
                <a:cs typeface="Helvetica Neue" charset="0"/>
              </a:rPr>
              <a:t>Lower Extremity Muscle Wasting </a:t>
            </a:r>
            <a:endParaRPr lang="en-US" sz="27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907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Nutrition Interventions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072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 Away Points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998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88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Setting the scene (3):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1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Setting the scene (4):</a:t>
            </a:r>
            <a:endParaRPr lang="en-GB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59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227</Words>
  <Application>Microsoft Office PowerPoint</Application>
  <PresentationFormat>On-screen Show (4:3)</PresentationFormat>
  <Paragraphs>61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Helvetica Neue</vt:lpstr>
      <vt:lpstr>Office Theme</vt:lpstr>
      <vt:lpstr>PowerPoint Presentation</vt:lpstr>
      <vt:lpstr>Important Considerations to  Ensure Optimal  Nutrition in the Neurodisabled Child</vt:lpstr>
      <vt:lpstr>Presentation:</vt:lpstr>
      <vt:lpstr>Setting the scene (1):</vt:lpstr>
      <vt:lpstr>Setting the scene (2):</vt:lpstr>
      <vt:lpstr>Children with CP don’t grow normally</vt:lpstr>
      <vt:lpstr>Children with CP don’t grow normally</vt:lpstr>
      <vt:lpstr>Setting the scene (3):</vt:lpstr>
      <vt:lpstr>Setting the scene (4):</vt:lpstr>
      <vt:lpstr>Challenges (1): Correct Growth chart</vt:lpstr>
      <vt:lpstr>Segmental length measurements</vt:lpstr>
      <vt:lpstr>PowerPoint Presentation</vt:lpstr>
      <vt:lpstr>PowerPoint Presentation</vt:lpstr>
      <vt:lpstr>Energy requirements:</vt:lpstr>
      <vt:lpstr>Energy requirements:</vt:lpstr>
      <vt:lpstr>Fluid requirements:</vt:lpstr>
      <vt:lpstr>Micronutrient requirements:</vt:lpstr>
      <vt:lpstr>Bone health in children with NI</vt:lpstr>
      <vt:lpstr>PowerPoint Presentation</vt:lpstr>
      <vt:lpstr>GORD – Lifestyle changes</vt:lpstr>
      <vt:lpstr>GORD – PPIs &amp; motility agents</vt:lpstr>
      <vt:lpstr>PowerPoint Presentation</vt:lpstr>
      <vt:lpstr>PowerPoint Presentation</vt:lpstr>
      <vt:lpstr>GORD in children with NI</vt:lpstr>
      <vt:lpstr>Presentation:</vt:lpstr>
      <vt:lpstr>Please welcome Lindsay Rosie</vt:lpstr>
      <vt:lpstr>Tube Feeding Children with Low Energy Requirements</vt:lpstr>
      <vt:lpstr>Aim </vt:lpstr>
      <vt:lpstr>Background </vt:lpstr>
      <vt:lpstr>PowerPoint Presentation</vt:lpstr>
      <vt:lpstr>Why do these children often have lower energy requirements? </vt:lpstr>
      <vt:lpstr>Nutritional Requirements –  Low Energy Needs</vt:lpstr>
      <vt:lpstr>Nutritional Requirements –  Low Energy Needs</vt:lpstr>
      <vt:lpstr>Vitamin and Trace Elements –  Low Energy Needs</vt:lpstr>
      <vt:lpstr>Feeding Regimes</vt:lpstr>
      <vt:lpstr>Assessment and Monitoring</vt:lpstr>
      <vt:lpstr>     QIS Caring for Children/ Young People in the Community  receiving Enteral Tube Feeding 2007)  Multidisciplinary Review: </vt:lpstr>
      <vt:lpstr>Case Study –  Medical Background</vt:lpstr>
      <vt:lpstr>PowerPoint Presentation</vt:lpstr>
      <vt:lpstr>PowerPoint Presentation</vt:lpstr>
      <vt:lpstr>PowerPoint Presentation</vt:lpstr>
      <vt:lpstr>Case Study 2 –  Medical Background  </vt:lpstr>
      <vt:lpstr>PowerPoint Presentation</vt:lpstr>
      <vt:lpstr>References </vt:lpstr>
      <vt:lpstr>Please welcome Jodi Wolff</vt:lpstr>
      <vt:lpstr>Practical Tips for Nutrition Assessment of Patients at Home</vt:lpstr>
      <vt:lpstr>Objectives</vt:lpstr>
      <vt:lpstr>Anthropometric Challenges</vt:lpstr>
      <vt:lpstr>Weight Considerations</vt:lpstr>
      <vt:lpstr>Anthropometric Considerations</vt:lpstr>
      <vt:lpstr>Height/Length Considerations</vt:lpstr>
      <vt:lpstr>Anthropometrics: Tibial Length</vt:lpstr>
      <vt:lpstr>Tibial Length </vt:lpstr>
      <vt:lpstr>Anthropometrics: Head Circumference </vt:lpstr>
      <vt:lpstr>Arm Span</vt:lpstr>
      <vt:lpstr>Mid-Upper Arm Circumference (MUAC)</vt:lpstr>
      <vt:lpstr> MUAC Step One</vt:lpstr>
      <vt:lpstr>MUAC Step Two</vt:lpstr>
      <vt:lpstr>Nutrition Focused Physical Exam</vt:lpstr>
      <vt:lpstr>Fat Wasting and Muscle Wasting</vt:lpstr>
      <vt:lpstr>Orbital Fat Loss </vt:lpstr>
      <vt:lpstr>Buccal Fat Loss</vt:lpstr>
      <vt:lpstr>Upper Body Fat Loss</vt:lpstr>
      <vt:lpstr>Fat Loss/Ribs</vt:lpstr>
      <vt:lpstr>Temporal Muscle Wasting</vt:lpstr>
      <vt:lpstr>Upper Body Muscle Loss/Clavicle</vt:lpstr>
      <vt:lpstr>Muscle Loss-Scapula</vt:lpstr>
      <vt:lpstr>Muscle Loss/Shoulder</vt:lpstr>
      <vt:lpstr>Lower Extremity Muscle Wasting</vt:lpstr>
      <vt:lpstr>Lower Extremity Muscle Wasting </vt:lpstr>
      <vt:lpstr>Nutrition Interventions</vt:lpstr>
      <vt:lpstr>Take Away Points </vt:lpstr>
      <vt:lpstr>PowerPoint Presentation</vt:lpstr>
    </vt:vector>
  </TitlesOfParts>
  <Company>ON24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svcs_pdf</dc:creator>
  <cp:lastModifiedBy>Lawrence,Samantha,GATWICK,NHSc UK&amp;I</cp:lastModifiedBy>
  <cp:revision>2</cp:revision>
  <dcterms:created xsi:type="dcterms:W3CDTF">2020-11-23T08:26:25Z</dcterms:created>
  <dcterms:modified xsi:type="dcterms:W3CDTF">2020-12-02T13:33:30Z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2020-12-02T13:33:30Z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14a5ad30-226e-4381-a355-256d1dc3182a</vt:lpwstr>
  </property>
  <property fmtid="{D5CDD505-2E9C-101B-9397-08002B2CF9AE}" pid="8" name="MSIP_Label_1ada0a2f-b917-4d51-b0d0-d418a10c8b23_ContentBits">
    <vt:lpwstr>0</vt:lpwstr>
  </property>
</Properties>
</file>